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696" r:id="rId2"/>
  </p:sldMasterIdLst>
  <p:notesMasterIdLst>
    <p:notesMasterId r:id="rId12"/>
  </p:notesMasterIdLst>
  <p:handoutMasterIdLst>
    <p:handoutMasterId r:id="rId13"/>
  </p:handoutMasterIdLst>
  <p:sldIdLst>
    <p:sldId id="487" r:id="rId3"/>
    <p:sldId id="513" r:id="rId4"/>
    <p:sldId id="488" r:id="rId5"/>
    <p:sldId id="493" r:id="rId6"/>
    <p:sldId id="494" r:id="rId7"/>
    <p:sldId id="499" r:id="rId8"/>
    <p:sldId id="497" r:id="rId9"/>
    <p:sldId id="503" r:id="rId10"/>
    <p:sldId id="512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FF"/>
    <a:srgbClr val="FF3300"/>
    <a:srgbClr val="D60093"/>
    <a:srgbClr val="00FFFF"/>
    <a:srgbClr val="FF0066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87000" autoAdjust="0"/>
  </p:normalViewPr>
  <p:slideViewPr>
    <p:cSldViewPr snapToGrid="0"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1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2ED363-9AAC-4F2C-BD1A-8A6D90C86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29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3335F7-F79E-4CF5-BCBE-C002FE46C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250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A418645-ACC9-498F-837C-7CEE2BB7F8EF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7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5835650" y="6357938"/>
            <a:ext cx="32369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1400" b="1">
                <a:solidFill>
                  <a:schemeClr val="bg1"/>
                </a:solidFill>
              </a:rPr>
              <a:t>Intel® Teach Elements</a:t>
            </a:r>
          </a:p>
          <a:p>
            <a:pPr algn="r"/>
            <a:r>
              <a:rPr lang="en-US" altLang="en-US" sz="1400" b="1" i="1">
                <a:solidFill>
                  <a:schemeClr val="bg1"/>
                </a:solidFill>
              </a:rPr>
              <a:t>Project-Based Approaches</a:t>
            </a:r>
          </a:p>
        </p:txBody>
      </p:sp>
      <p:pic>
        <p:nvPicPr>
          <p:cNvPr id="5" name="Picture 7" descr="Intel_white_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4535488"/>
            <a:ext cx="25320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491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743200" y="1066800"/>
            <a:ext cx="5943600" cy="942975"/>
          </a:xfrm>
        </p:spPr>
        <p:txBody>
          <a:bodyPr/>
          <a:lstStyle>
            <a:lvl1pPr algn="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1981200"/>
            <a:ext cx="5791200" cy="3048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CBDCBC-C2FA-455A-9715-FBFE16F41612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D1BB3FA-1D7D-4E83-BCFE-749A9A523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26213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64D15-EE56-4A63-99C3-3942491745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43CBD-7B3F-4545-BE7C-76B4557CFEFC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56091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457200"/>
            <a:ext cx="2028825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34075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B63D3-E341-4FB4-B556-327BFAB48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05D5B-66FD-4EFF-A932-C24195464352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66515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ED0FE-95D3-4210-A906-35A5C3FF4D51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4308D-ECEF-4E02-91F6-762831F46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184010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5303D-2385-4C1D-80A4-13253C6CB6C5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46C0-0F77-4105-A184-B79DA4DD7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803810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11BC5-5383-4393-9281-040ACC528FC1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3FF92-F98F-40DA-B233-320D1FBEB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676696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BF4F1-118E-4B20-8C86-3319593054A4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45857-9882-44F6-9425-2F8BD0FEC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822120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DC389-6C63-4687-A69A-42621DC5709F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329BC-BF4E-4326-88A3-F69B14962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100010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90C3A-E121-4EC7-9552-5F5246541CCB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38A07-25ED-4D90-8D1B-93242DC83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054982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116BD-3552-4169-A7E5-EA0AB454BF45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3AABD-AB39-4B20-9364-9F0EEE7AA3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51484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21991-E609-4590-8904-829EB4DBB059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B3E25-0449-4B3A-8129-C783A911A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051182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48BEA-D10F-45D1-947F-4131F392AB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139A2-979F-44D6-BC40-01490145BEF3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8196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62BA8-7944-4FD4-A12B-48DE1F41E294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F762F-590E-4C04-888D-712D3095B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034388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02E88-84C9-40D9-9B91-33901625D03A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8446C-CCD2-4C31-8903-7CD539259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974375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622FF-7259-4FC0-8500-640703A820E1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DB24-1B3C-4359-9192-974B6E0BA6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407372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289D9-CB59-4C1C-AF5D-FC6DB3A56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E4AA-CEEB-4377-BDE6-B8AB8A6A45E2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03103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295400"/>
            <a:ext cx="34480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295400"/>
            <a:ext cx="344805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4DDF6-EDF7-4CC8-9C95-A3972E5B6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29E1E-0C21-470B-BCF3-CF59127D3E94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09175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00721-5B3F-4A46-AC81-7939797365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801B4-64F3-4375-8602-AE3EA922D1F9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63954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17CB1-A7D6-4C5C-A2BA-F1E972026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4DFA1-C4E9-4C83-A102-24F87896761B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7355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E676C-F0BF-4955-A634-AA270D21B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F9C4B-E4EA-4CA5-A08F-191A4FF28210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47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AB9E2-CA95-4547-A170-E5933769D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DEF99-F223-4B1F-A7A4-62C65EA04476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91158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45716-3FA3-4035-8F5A-0A567C9BC7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AB359-64AF-4C2D-816C-B89C319B7F31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8721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molumen_world_map_1"/>
          <p:cNvPicPr>
            <a:picLocks noChangeAspect="1" noChangeArrowheads="1"/>
          </p:cNvPicPr>
          <p:nvPr userDrawn="1"/>
        </p:nvPicPr>
        <p:blipFill>
          <a:blip r:embed="rId14">
            <a:lum brigh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518160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5"/>
          <p:cNvSpPr>
            <a:spLocks noChangeArrowheads="1"/>
          </p:cNvSpPr>
          <p:nvPr userDrawn="1"/>
        </p:nvSpPr>
        <p:spPr bwMode="auto">
          <a:xfrm>
            <a:off x="6096000" y="914400"/>
            <a:ext cx="304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8" name="Rectangle 16"/>
          <p:cNvSpPr>
            <a:spLocks noChangeArrowheads="1"/>
          </p:cNvSpPr>
          <p:nvPr userDrawn="1"/>
        </p:nvSpPr>
        <p:spPr bwMode="auto">
          <a:xfrm>
            <a:off x="6096000" y="1143000"/>
            <a:ext cx="30480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DDDDD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0" y="0"/>
          <a:ext cx="18288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15" imgW="3301587" imgH="9752381" progId="Photoshop.Image.7">
                  <p:embed/>
                </p:oleObj>
              </mc:Choice>
              <mc:Fallback>
                <p:oleObj name="Image" r:id="rId15" imgW="3301587" imgH="9752381" progId="Photoshop.Image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8288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676400" y="1295400"/>
            <a:ext cx="70485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3"/>
            <a:r>
              <a:rPr lang="en-US" altLang="en-US" smtClean="0"/>
              <a:t>Fifth level</a:t>
            </a:r>
          </a:p>
        </p:txBody>
      </p:sp>
      <p:sp>
        <p:nvSpPr>
          <p:cNvPr id="293893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CF3EC9-D110-4C5D-82BA-CA9BB8F996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457200"/>
            <a:ext cx="80883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8978581-07C7-44FA-9203-48F39946D8E7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pic>
        <p:nvPicPr>
          <p:cNvPr id="1034" name="Picture 7" descr="Intel_white_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5686425"/>
            <a:ext cx="1677988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Text Box 12"/>
          <p:cNvSpPr txBox="1">
            <a:spLocks noChangeArrowheads="1"/>
          </p:cNvSpPr>
          <p:nvPr userDrawn="1"/>
        </p:nvSpPr>
        <p:spPr bwMode="auto">
          <a:xfrm>
            <a:off x="1660525" y="6570663"/>
            <a:ext cx="4078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66"/>
                </a:solidFill>
              </a:rPr>
              <a:t>Intel® Teach Elements</a:t>
            </a:r>
            <a:r>
              <a:rPr lang="en-US" altLang="en-US" sz="1000" b="1">
                <a:solidFill>
                  <a:srgbClr val="000066"/>
                </a:solidFill>
              </a:rPr>
              <a:t> | Project-Based Approaches</a:t>
            </a:r>
          </a:p>
        </p:txBody>
      </p:sp>
      <p:sp>
        <p:nvSpPr>
          <p:cNvPr id="1036" name="Line 13"/>
          <p:cNvSpPr>
            <a:spLocks noChangeShapeType="1"/>
          </p:cNvSpPr>
          <p:nvPr userDrawn="1"/>
        </p:nvSpPr>
        <p:spPr bwMode="auto">
          <a:xfrm>
            <a:off x="1552575" y="6530975"/>
            <a:ext cx="7591425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q"/>
        <a:defRPr sz="22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  <a:cs typeface="Arial" charset="0"/>
              </a:defRPr>
            </a:lvl1pPr>
          </a:lstStyle>
          <a:p>
            <a:pPr>
              <a:defRPr/>
            </a:pPr>
            <a:fld id="{E5F792BD-D991-40AE-8168-98363366A0AF}" type="datetimeFigureOut">
              <a:rPr lang="en-US"/>
              <a:pPr>
                <a:defRPr/>
              </a:pPr>
              <a:t>3/21/2016</a:t>
            </a:fld>
            <a:endParaRPr lang="en-US"/>
          </a:p>
        </p:txBody>
      </p:sp>
      <p:sp>
        <p:nvSpPr>
          <p:cNvPr id="308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1C9C9D-A184-422D-A47E-7AE8341DD0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PBA 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1685925"/>
            <a:ext cx="289242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7" descr="Intel_white_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8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17"/>
          <p:cNvSpPr txBox="1">
            <a:spLocks noChangeArrowheads="1"/>
          </p:cNvSpPr>
          <p:nvPr/>
        </p:nvSpPr>
        <p:spPr bwMode="auto">
          <a:xfrm>
            <a:off x="1204913" y="788988"/>
            <a:ext cx="705485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Verdana" panose="020B0604030504040204" pitchFamily="34" charset="0"/>
              </a:rPr>
              <a:t>Intel® Teach Elements</a:t>
            </a:r>
          </a:p>
          <a:p>
            <a:pPr algn="ctr">
              <a:spcBef>
                <a:spcPct val="1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Verdana" panose="020B0604030504040204" pitchFamily="34" charset="0"/>
              </a:rPr>
              <a:t>Project-Based Approaches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1420813" y="6416675"/>
            <a:ext cx="64516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00">
                <a:solidFill>
                  <a:srgbClr val="FFFFFF"/>
                </a:solidFill>
                <a:latin typeface="Verdana" panose="020B0604030504040204" pitchFamily="34" charset="0"/>
              </a:rPr>
              <a:t/>
            </a:r>
            <a:br>
              <a:rPr lang="en-US" altLang="en-US" sz="70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lang="en-US" altLang="en-US" sz="700">
                <a:solidFill>
                  <a:srgbClr val="FFFFFF"/>
                </a:solidFill>
                <a:latin typeface="Verdana" panose="020B0604030504040204" pitchFamily="34" charset="0"/>
              </a:rPr>
              <a:t>Copyright © 2008 Intel Corporation. All rights reserved. Intel and Intel</a:t>
            </a:r>
            <a:r>
              <a:rPr lang="en-US" altLang="en-US" sz="700" baseline="30000">
                <a:solidFill>
                  <a:srgbClr val="FFFFFF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</a:t>
            </a:r>
            <a:r>
              <a:rPr lang="en-US" altLang="en-US" sz="700">
                <a:solidFill>
                  <a:srgbClr val="FFFFFF"/>
                </a:solidFill>
                <a:latin typeface="Verdana" panose="020B0604030504040204" pitchFamily="34" charset="0"/>
              </a:rPr>
              <a:t> Education are trademarks or registered trademarks of Intel Corporation or its subsidiaries in the United States and other countries. *Other names and brands may be claimed as the property of others.</a:t>
            </a:r>
          </a:p>
        </p:txBody>
      </p:sp>
      <p:sp>
        <p:nvSpPr>
          <p:cNvPr id="6150" name="Text Box 19"/>
          <p:cNvSpPr txBox="1">
            <a:spLocks noChangeArrowheads="1"/>
          </p:cNvSpPr>
          <p:nvPr/>
        </p:nvSpPr>
        <p:spPr bwMode="auto">
          <a:xfrm>
            <a:off x="1731963" y="4419600"/>
            <a:ext cx="56324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Verdana" panose="020B0604030504040204" pitchFamily="34" charset="0"/>
              </a:rPr>
              <a:t>KHÓA HỌC VỀ</a:t>
            </a:r>
          </a:p>
          <a:p>
            <a:pPr algn="ctr"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Verdana" panose="020B0604030504040204" pitchFamily="34" charset="0"/>
              </a:rPr>
              <a:t>DẠY HỌC DỰ ÁN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BA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4100513"/>
            <a:ext cx="20574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392113" y="1384300"/>
            <a:ext cx="8391525" cy="2528888"/>
            <a:chOff x="460" y="2256"/>
            <a:chExt cx="5300" cy="1632"/>
          </a:xfrm>
        </p:grpSpPr>
        <p:grpSp>
          <p:nvGrpSpPr>
            <p:cNvPr id="8201" name="Group 4"/>
            <p:cNvGrpSpPr>
              <a:grpSpLocks/>
            </p:cNvGrpSpPr>
            <p:nvPr/>
          </p:nvGrpSpPr>
          <p:grpSpPr bwMode="auto">
            <a:xfrm>
              <a:off x="480" y="2256"/>
              <a:ext cx="5280" cy="1628"/>
              <a:chOff x="192" y="1152"/>
              <a:chExt cx="5280" cy="1628"/>
            </a:xfrm>
          </p:grpSpPr>
          <p:pic>
            <p:nvPicPr>
              <p:cNvPr id="8203" name="Picture 5" descr="Essentials_Core_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1152"/>
                <a:ext cx="5280" cy="1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04" name="Picture 6" descr="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9" r="12000" b="8369"/>
              <a:stretch>
                <a:fillRect/>
              </a:stretch>
            </p:blipFill>
            <p:spPr bwMode="auto">
              <a:xfrm>
                <a:off x="2824" y="1152"/>
                <a:ext cx="1304" cy="1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02" name="Picture 6" descr="_LGN125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02" r="16667" b="3955"/>
            <a:stretch>
              <a:fillRect/>
            </a:stretch>
          </p:blipFill>
          <p:spPr bwMode="auto">
            <a:xfrm>
              <a:off x="460" y="2256"/>
              <a:ext cx="1308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944563" y="361950"/>
            <a:ext cx="575151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q"/>
              <a:defRPr sz="22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Verdana" panose="020B0604030504040204" pitchFamily="34" charset="0"/>
              </a:rPr>
              <a:t>Intel® Teach Elements</a:t>
            </a:r>
          </a:p>
          <a:p>
            <a:pPr algn="r">
              <a:buClrTx/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  <a:latin typeface="Verdana" panose="020B0604030504040204" pitchFamily="34" charset="0"/>
              </a:rPr>
              <a:t>Project-Based Approaches</a:t>
            </a:r>
          </a:p>
        </p:txBody>
      </p:sp>
      <p:pic>
        <p:nvPicPr>
          <p:cNvPr id="8197" name="Picture 9" descr="intel_logo2-300x27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42863"/>
            <a:ext cx="1441450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1017588" y="4065588"/>
            <a:ext cx="56324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q"/>
              <a:defRPr sz="22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  <a:latin typeface="Verdana" panose="020B0604030504040204" pitchFamily="34" charset="0"/>
              </a:rPr>
              <a:t>KHÓA HỌC VỀ</a:t>
            </a:r>
          </a:p>
          <a:p>
            <a:pPr algn="r">
              <a:buClrTx/>
              <a:buFontTx/>
              <a:buNone/>
            </a:pPr>
            <a:r>
              <a:rPr lang="en-US" altLang="en-US" sz="4400" b="1">
                <a:solidFill>
                  <a:srgbClr val="FF3300"/>
                </a:solidFill>
                <a:latin typeface="Verdana" panose="020B0604030504040204" pitchFamily="34" charset="0"/>
              </a:rPr>
              <a:t>DẠY HỌC DỰ ÁN</a:t>
            </a:r>
          </a:p>
        </p:txBody>
      </p:sp>
      <p:sp>
        <p:nvSpPr>
          <p:cNvPr id="8199" name="Line 12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00" name="Footer Placeholder 3"/>
          <p:cNvSpPr txBox="1">
            <a:spLocks noGrp="1"/>
          </p:cNvSpPr>
          <p:nvPr/>
        </p:nvSpPr>
        <p:spPr bwMode="auto">
          <a:xfrm>
            <a:off x="381000" y="6432550"/>
            <a:ext cx="6477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q"/>
              <a:defRPr sz="22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latin typeface="Arial Narrow" panose="020B0606020202030204" pitchFamily="34" charset="0"/>
              </a:rPr>
              <a:t>Copyright © 2009 Intel Corporation.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latin typeface="Arial Narrow" panose="020B0606020202030204" pitchFamily="34" charset="0"/>
              </a:rPr>
              <a:t>All rights reserved. Intel, the Intel logo, Intel Education Initiative and Intel Teach </a:t>
            </a:r>
            <a:r>
              <a:rPr lang="en-US" altLang="en-US" sz="700">
                <a:latin typeface="Arial Narrow" panose="020B0606020202030204" pitchFamily="34" charset="0"/>
              </a:rPr>
              <a:t>Program</a:t>
            </a:r>
            <a:r>
              <a:rPr lang="en-US" altLang="en-US" sz="800">
                <a:latin typeface="Arial Narrow" panose="020B0606020202030204" pitchFamily="34" charset="0"/>
              </a:rPr>
              <a:t> are trademarks of Intel Corporation in the U.S. and other countries.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latin typeface="Arial Narrow" panose="020B0606020202030204" pitchFamily="34" charset="0"/>
              </a:rPr>
              <a:t>*Other names and brands may be claimed as the property of others</a:t>
            </a:r>
            <a:r>
              <a:rPr lang="en-US" altLang="en-US" sz="800" i="1">
                <a:latin typeface="Arial Narrow" panose="020B0606020202030204" pitchFamily="34" charset="0"/>
              </a:rPr>
              <a:t>. 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552575"/>
            <a:ext cx="5884863" cy="942975"/>
          </a:xfrm>
        </p:spPr>
        <p:txBody>
          <a:bodyPr/>
          <a:lstStyle/>
          <a:p>
            <a:pPr eaLnBrk="1" hangingPunct="1"/>
            <a:r>
              <a:rPr lang="en-US" altLang="en-US" sz="5400" b="1" smtClean="0">
                <a:solidFill>
                  <a:srgbClr val="FF3300"/>
                </a:solidFill>
              </a:rPr>
              <a:t>ĐÁNH GIÁ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2552700"/>
            <a:ext cx="5356225" cy="5508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ASSESSMENT</a:t>
            </a: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gray">
          <a:xfrm>
            <a:off x="2894013" y="650875"/>
            <a:ext cx="5791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Module 3 </a:t>
            </a: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3271838" y="2252663"/>
            <a:ext cx="2936875" cy="296862"/>
            <a:chOff x="2016" y="1180"/>
            <a:chExt cx="1850" cy="187"/>
          </a:xfrm>
        </p:grpSpPr>
        <p:grpSp>
          <p:nvGrpSpPr>
            <p:cNvPr id="9226" name="Group 6"/>
            <p:cNvGrpSpPr>
              <a:grpSpLocks/>
            </p:cNvGrpSpPr>
            <p:nvPr/>
          </p:nvGrpSpPr>
          <p:grpSpPr bwMode="auto">
            <a:xfrm>
              <a:off x="2016" y="1282"/>
              <a:ext cx="1850" cy="85"/>
              <a:chOff x="2016" y="1296"/>
              <a:chExt cx="1850" cy="85"/>
            </a:xfrm>
          </p:grpSpPr>
          <p:sp>
            <p:nvSpPr>
              <p:cNvPr id="9228" name="Line 7"/>
              <p:cNvSpPr>
                <a:spLocks noChangeShapeType="1"/>
              </p:cNvSpPr>
              <p:nvPr/>
            </p:nvSpPr>
            <p:spPr bwMode="gray">
              <a:xfrm>
                <a:off x="2016" y="1344"/>
                <a:ext cx="1776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28" name="Oval 8"/>
              <p:cNvSpPr>
                <a:spLocks noChangeArrowheads="1"/>
              </p:cNvSpPr>
              <p:nvPr/>
            </p:nvSpPr>
            <p:spPr bwMode="gray">
              <a:xfrm>
                <a:off x="3792" y="1296"/>
                <a:ext cx="74" cy="85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9227" name="Line 9"/>
            <p:cNvSpPr>
              <a:spLocks noChangeShapeType="1"/>
            </p:cNvSpPr>
            <p:nvPr/>
          </p:nvSpPr>
          <p:spPr bwMode="gray">
            <a:xfrm>
              <a:off x="2016" y="1180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2" name="Group 10"/>
          <p:cNvGrpSpPr>
            <a:grpSpLocks/>
          </p:cNvGrpSpPr>
          <p:nvPr/>
        </p:nvGrpSpPr>
        <p:grpSpPr bwMode="auto">
          <a:xfrm>
            <a:off x="6062663" y="1381125"/>
            <a:ext cx="2587625" cy="290513"/>
            <a:chOff x="3696" y="672"/>
            <a:chExt cx="1630" cy="183"/>
          </a:xfrm>
        </p:grpSpPr>
        <p:sp>
          <p:nvSpPr>
            <p:cNvPr id="9223" name="Line 11"/>
            <p:cNvSpPr>
              <a:spLocks noChangeShapeType="1"/>
            </p:cNvSpPr>
            <p:nvPr/>
          </p:nvSpPr>
          <p:spPr bwMode="gray">
            <a:xfrm rot="10800000">
              <a:off x="3770" y="710"/>
              <a:ext cx="155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32" name="Oval 12"/>
            <p:cNvSpPr>
              <a:spLocks noChangeArrowheads="1"/>
            </p:cNvSpPr>
            <p:nvPr/>
          </p:nvSpPr>
          <p:spPr bwMode="gray">
            <a:xfrm rot="10800000">
              <a:off x="3696" y="672"/>
              <a:ext cx="74" cy="8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225" name="Line 13"/>
            <p:cNvSpPr>
              <a:spLocks noChangeShapeType="1"/>
            </p:cNvSpPr>
            <p:nvPr/>
          </p:nvSpPr>
          <p:spPr bwMode="gray">
            <a:xfrm rot="10800000">
              <a:off x="5323" y="711"/>
              <a:ext cx="0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0"/>
          <p:cNvGrpSpPr>
            <a:grpSpLocks/>
          </p:cNvGrpSpPr>
          <p:nvPr/>
        </p:nvGrpSpPr>
        <p:grpSpPr bwMode="auto">
          <a:xfrm>
            <a:off x="1747838" y="4267200"/>
            <a:ext cx="7121525" cy="555625"/>
            <a:chOff x="903" y="2688"/>
            <a:chExt cx="4679" cy="350"/>
          </a:xfrm>
        </p:grpSpPr>
        <p:sp>
          <p:nvSpPr>
            <p:cNvPr id="10264" name="Line 3"/>
            <p:cNvSpPr>
              <a:spLocks noChangeShapeType="1"/>
            </p:cNvSpPr>
            <p:nvPr/>
          </p:nvSpPr>
          <p:spPr bwMode="gray">
            <a:xfrm>
              <a:off x="1095" y="3038"/>
              <a:ext cx="4487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Rectangle 4"/>
            <p:cNvSpPr>
              <a:spLocks noChangeArrowheads="1"/>
            </p:cNvSpPr>
            <p:nvPr/>
          </p:nvSpPr>
          <p:spPr bwMode="gray">
            <a:xfrm rot="3419336">
              <a:off x="916" y="2675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0266" name="Text Box 5"/>
            <p:cNvSpPr txBox="1">
              <a:spLocks noChangeArrowheads="1"/>
            </p:cNvSpPr>
            <p:nvPr/>
          </p:nvSpPr>
          <p:spPr bwMode="gray">
            <a:xfrm>
              <a:off x="1417" y="2730"/>
              <a:ext cx="41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  <a:latin typeface="Tahoma" panose="020B0604030504040204" pitchFamily="34" charset="0"/>
                </a:rPr>
                <a:t>Chấm điểm dự </a:t>
              </a:r>
              <a:r>
                <a:rPr lang="en-US" altLang="en-US" b="1">
                  <a:solidFill>
                    <a:srgbClr val="000066"/>
                  </a:solidFill>
                  <a:latin typeface="Verdana" panose="020B0604030504040204" pitchFamily="34" charset="0"/>
                </a:rPr>
                <a:t>á</a:t>
              </a:r>
              <a:r>
                <a:rPr lang="en-US" altLang="en-US" b="1">
                  <a:solidFill>
                    <a:srgbClr val="000066"/>
                  </a:solidFill>
                  <a:latin typeface="Tahoma" panose="020B0604030504040204" pitchFamily="34" charset="0"/>
                </a:rPr>
                <a:t>n </a:t>
              </a:r>
            </a:p>
          </p:txBody>
        </p:sp>
        <p:sp>
          <p:nvSpPr>
            <p:cNvPr id="10267" name="Text Box 6"/>
            <p:cNvSpPr txBox="1">
              <a:spLocks noChangeArrowheads="1"/>
            </p:cNvSpPr>
            <p:nvPr/>
          </p:nvSpPr>
          <p:spPr bwMode="gray">
            <a:xfrm>
              <a:off x="947" y="2702"/>
              <a:ext cx="2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10243" name="Group 33"/>
          <p:cNvGrpSpPr>
            <a:grpSpLocks/>
          </p:cNvGrpSpPr>
          <p:nvPr/>
        </p:nvGrpSpPr>
        <p:grpSpPr bwMode="auto">
          <a:xfrm>
            <a:off x="1747838" y="1752600"/>
            <a:ext cx="7054850" cy="555625"/>
            <a:chOff x="903" y="1104"/>
            <a:chExt cx="4635" cy="350"/>
          </a:xfrm>
        </p:grpSpPr>
        <p:sp>
          <p:nvSpPr>
            <p:cNvPr id="10260" name="Line 8"/>
            <p:cNvSpPr>
              <a:spLocks noChangeShapeType="1"/>
            </p:cNvSpPr>
            <p:nvPr/>
          </p:nvSpPr>
          <p:spPr bwMode="gray">
            <a:xfrm>
              <a:off x="1095" y="1454"/>
              <a:ext cx="4441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Rectangle 9"/>
            <p:cNvSpPr>
              <a:spLocks noChangeArrowheads="1"/>
            </p:cNvSpPr>
            <p:nvPr/>
          </p:nvSpPr>
          <p:spPr bwMode="gray">
            <a:xfrm rot="3419336">
              <a:off x="916" y="1091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0262" name="Text Box 10"/>
            <p:cNvSpPr txBox="1">
              <a:spLocks noChangeArrowheads="1"/>
            </p:cNvSpPr>
            <p:nvPr/>
          </p:nvSpPr>
          <p:spPr bwMode="gray">
            <a:xfrm>
              <a:off x="1417" y="1146"/>
              <a:ext cx="41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  <a:latin typeface="Verdana" panose="020B0604030504040204" pitchFamily="34" charset="0"/>
                </a:rPr>
                <a:t>Các kỹ thuật đánh giá dự án</a:t>
              </a:r>
              <a:endParaRPr lang="en-US" altLang="en-US" b="1">
                <a:solidFill>
                  <a:srgbClr val="000066"/>
                </a:solidFill>
              </a:endParaRPr>
            </a:p>
          </p:txBody>
        </p:sp>
        <p:sp>
          <p:nvSpPr>
            <p:cNvPr id="10263" name="Text Box 11"/>
            <p:cNvSpPr txBox="1">
              <a:spLocks noChangeArrowheads="1"/>
            </p:cNvSpPr>
            <p:nvPr/>
          </p:nvSpPr>
          <p:spPr bwMode="gray">
            <a:xfrm>
              <a:off x="947" y="1118"/>
              <a:ext cx="2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0244" name="Group 32"/>
          <p:cNvGrpSpPr>
            <a:grpSpLocks/>
          </p:cNvGrpSpPr>
          <p:nvPr/>
        </p:nvGrpSpPr>
        <p:grpSpPr bwMode="auto">
          <a:xfrm>
            <a:off x="1747838" y="2590800"/>
            <a:ext cx="7080250" cy="555625"/>
            <a:chOff x="903" y="1632"/>
            <a:chExt cx="4652" cy="350"/>
          </a:xfrm>
        </p:grpSpPr>
        <p:sp>
          <p:nvSpPr>
            <p:cNvPr id="10256" name="Line 13"/>
            <p:cNvSpPr>
              <a:spLocks noChangeShapeType="1"/>
            </p:cNvSpPr>
            <p:nvPr/>
          </p:nvSpPr>
          <p:spPr bwMode="gray">
            <a:xfrm>
              <a:off x="1095" y="1982"/>
              <a:ext cx="4460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Rectangle 14"/>
            <p:cNvSpPr>
              <a:spLocks noChangeArrowheads="1"/>
            </p:cNvSpPr>
            <p:nvPr/>
          </p:nvSpPr>
          <p:spPr bwMode="gray">
            <a:xfrm rot="3419336">
              <a:off x="916" y="1619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0258" name="Text Box 15"/>
            <p:cNvSpPr txBox="1">
              <a:spLocks noChangeArrowheads="1"/>
            </p:cNvSpPr>
            <p:nvPr/>
          </p:nvSpPr>
          <p:spPr bwMode="gray">
            <a:xfrm>
              <a:off x="1417" y="1674"/>
              <a:ext cx="41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  <a:latin typeface="Verdana" panose="020B0604030504040204" pitchFamily="34" charset="0"/>
                </a:rPr>
                <a:t>Đánh giá các kỹ năng của thế kỷ 21</a:t>
              </a:r>
            </a:p>
          </p:txBody>
        </p:sp>
        <p:sp>
          <p:nvSpPr>
            <p:cNvPr id="10259" name="Text Box 16"/>
            <p:cNvSpPr txBox="1">
              <a:spLocks noChangeArrowheads="1"/>
            </p:cNvSpPr>
            <p:nvPr/>
          </p:nvSpPr>
          <p:spPr bwMode="gray">
            <a:xfrm>
              <a:off x="947" y="1646"/>
              <a:ext cx="2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0245" name="Group 31"/>
          <p:cNvGrpSpPr>
            <a:grpSpLocks/>
          </p:cNvGrpSpPr>
          <p:nvPr/>
        </p:nvGrpSpPr>
        <p:grpSpPr bwMode="auto">
          <a:xfrm>
            <a:off x="1747838" y="3429000"/>
            <a:ext cx="7064375" cy="555625"/>
            <a:chOff x="903" y="2160"/>
            <a:chExt cx="4642" cy="350"/>
          </a:xfrm>
        </p:grpSpPr>
        <p:sp>
          <p:nvSpPr>
            <p:cNvPr id="10252" name="Line 18"/>
            <p:cNvSpPr>
              <a:spLocks noChangeShapeType="1"/>
            </p:cNvSpPr>
            <p:nvPr/>
          </p:nvSpPr>
          <p:spPr bwMode="gray">
            <a:xfrm>
              <a:off x="1096" y="2509"/>
              <a:ext cx="4449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Rectangle 19"/>
            <p:cNvSpPr>
              <a:spLocks noChangeArrowheads="1"/>
            </p:cNvSpPr>
            <p:nvPr/>
          </p:nvSpPr>
          <p:spPr bwMode="gray">
            <a:xfrm rot="3419336">
              <a:off x="916" y="214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0254" name="Text Box 20"/>
            <p:cNvSpPr txBox="1">
              <a:spLocks noChangeArrowheads="1"/>
            </p:cNvSpPr>
            <p:nvPr/>
          </p:nvSpPr>
          <p:spPr bwMode="gray">
            <a:xfrm>
              <a:off x="1417" y="2202"/>
              <a:ext cx="41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  <a:latin typeface="Tahoma" panose="020B0604030504040204" pitchFamily="34" charset="0"/>
                </a:rPr>
                <a:t>Lập kế hoạch đánh giá</a:t>
              </a:r>
            </a:p>
          </p:txBody>
        </p:sp>
        <p:sp>
          <p:nvSpPr>
            <p:cNvPr id="10255" name="Text Box 21"/>
            <p:cNvSpPr txBox="1">
              <a:spLocks noChangeArrowheads="1"/>
            </p:cNvSpPr>
            <p:nvPr/>
          </p:nvSpPr>
          <p:spPr bwMode="gray">
            <a:xfrm>
              <a:off x="947" y="2174"/>
              <a:ext cx="2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10246" name="Group 29"/>
          <p:cNvGrpSpPr>
            <a:grpSpLocks/>
          </p:cNvGrpSpPr>
          <p:nvPr/>
        </p:nvGrpSpPr>
        <p:grpSpPr bwMode="auto">
          <a:xfrm>
            <a:off x="1747838" y="5127625"/>
            <a:ext cx="7140575" cy="555625"/>
            <a:chOff x="903" y="3230"/>
            <a:chExt cx="4692" cy="350"/>
          </a:xfrm>
        </p:grpSpPr>
        <p:sp>
          <p:nvSpPr>
            <p:cNvPr id="10248" name="Line 23"/>
            <p:cNvSpPr>
              <a:spLocks noChangeShapeType="1"/>
            </p:cNvSpPr>
            <p:nvPr/>
          </p:nvSpPr>
          <p:spPr bwMode="gray">
            <a:xfrm>
              <a:off x="1095" y="3580"/>
              <a:ext cx="4500" cy="0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Rectangle 24"/>
            <p:cNvSpPr>
              <a:spLocks noChangeArrowheads="1"/>
            </p:cNvSpPr>
            <p:nvPr/>
          </p:nvSpPr>
          <p:spPr bwMode="gray">
            <a:xfrm rot="3419336">
              <a:off x="916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4700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0250" name="Text Box 25"/>
            <p:cNvSpPr txBox="1">
              <a:spLocks noChangeArrowheads="1"/>
            </p:cNvSpPr>
            <p:nvPr/>
          </p:nvSpPr>
          <p:spPr bwMode="gray">
            <a:xfrm>
              <a:off x="1417" y="3272"/>
              <a:ext cx="41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000066"/>
                  </a:solidFill>
                  <a:latin typeface="Tahoma" panose="020B0604030504040204" pitchFamily="34" charset="0"/>
                </a:rPr>
                <a:t>Ôn tập</a:t>
              </a:r>
              <a:r>
                <a:rPr lang="en-US" altLang="en-US">
                  <a:latin typeface="Verdana" panose="020B0604030504040204" pitchFamily="34" charset="0"/>
                </a:rPr>
                <a:t> </a:t>
              </a:r>
            </a:p>
          </p:txBody>
        </p:sp>
        <p:sp>
          <p:nvSpPr>
            <p:cNvPr id="10251" name="Text Box 26"/>
            <p:cNvSpPr txBox="1">
              <a:spLocks noChangeArrowheads="1"/>
            </p:cNvSpPr>
            <p:nvPr/>
          </p:nvSpPr>
          <p:spPr bwMode="gray">
            <a:xfrm>
              <a:off x="947" y="3244"/>
              <a:ext cx="2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10247" name="Rectangle 27"/>
          <p:cNvSpPr>
            <a:spLocks noGrp="1" noChangeArrowheads="1"/>
          </p:cNvSpPr>
          <p:nvPr>
            <p:ph type="title"/>
          </p:nvPr>
        </p:nvSpPr>
        <p:spPr>
          <a:xfrm>
            <a:off x="449263" y="304800"/>
            <a:ext cx="4019550" cy="762000"/>
          </a:xfrm>
          <a:noFill/>
        </p:spPr>
        <p:txBody>
          <a:bodyPr anchorCtr="1"/>
          <a:lstStyle/>
          <a:p>
            <a:pPr eaLnBrk="1" hangingPunct="1"/>
            <a:r>
              <a:rPr lang="en-US" altLang="en-US" sz="3600" smtClean="0"/>
              <a:t>NỘI DUNG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MỤC TIÊU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239000" cy="5029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000066"/>
                </a:solidFill>
              </a:rPr>
              <a:t>Hiểu được các mục đích, phương pháp, và các công cụ đánh giá dự án khác nhau</a:t>
            </a:r>
          </a:p>
          <a:p>
            <a:pPr eaLnBrk="1" hangingPunct="1"/>
            <a:r>
              <a:rPr lang="en-US" altLang="en-US" sz="2800" smtClean="0">
                <a:solidFill>
                  <a:srgbClr val="000066"/>
                </a:solidFill>
              </a:rPr>
              <a:t>Tạo một lịch trình đánh giá để lên kế hoạch đánh giá thường xuyên trong suốt dự án</a:t>
            </a:r>
          </a:p>
          <a:p>
            <a:pPr eaLnBrk="1" hangingPunct="1"/>
            <a:r>
              <a:rPr lang="en-US" altLang="en-US" sz="2800" smtClean="0">
                <a:solidFill>
                  <a:srgbClr val="000066"/>
                </a:solidFill>
              </a:rPr>
              <a:t>Khám phá những cách thức đánh giá các kỹ năng của thế kỷ 21</a:t>
            </a:r>
          </a:p>
          <a:p>
            <a:pPr eaLnBrk="1" hangingPunct="1"/>
            <a:r>
              <a:rPr lang="en-US" altLang="en-US" sz="2800" smtClean="0">
                <a:solidFill>
                  <a:srgbClr val="000066"/>
                </a:solidFill>
              </a:rPr>
              <a:t>Xem lại các phương pháp đánh giá/chấm điểm các nhiệm vụ của dự án.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341313"/>
            <a:ext cx="8218487" cy="487362"/>
          </a:xfrm>
        </p:spPr>
        <p:txBody>
          <a:bodyPr/>
          <a:lstStyle/>
          <a:p>
            <a:pPr eaLnBrk="1" hangingPunct="1"/>
            <a:r>
              <a:rPr lang="en-US" altLang="en-US" smtClean="0"/>
              <a:t>Bài 1: </a:t>
            </a:r>
            <a:r>
              <a:rPr lang="en-US" altLang="en-US" smtClean="0">
                <a:solidFill>
                  <a:srgbClr val="FF3300"/>
                </a:solidFill>
              </a:rPr>
              <a:t>Các kỹ thuật đánh giá dự án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66750" y="1189038"/>
            <a:ext cx="81883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q"/>
              <a:defRPr sz="22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FF3300"/>
                </a:solidFill>
                <a:latin typeface="Verdana" panose="020B0604030504040204" pitchFamily="34" charset="0"/>
              </a:rPr>
              <a:t>Hoạt động 2:</a:t>
            </a:r>
            <a:r>
              <a:rPr lang="en-US" altLang="en-US">
                <a:latin typeface="Verdana" panose="020B0604030504040204" pitchFamily="34" charset="0"/>
              </a:rPr>
              <a:t>  </a:t>
            </a:r>
            <a:r>
              <a:rPr lang="en-US" altLang="en-US" b="1">
                <a:solidFill>
                  <a:schemeClr val="folHlink"/>
                </a:solidFill>
                <a:latin typeface="Verdana" panose="020B0604030504040204" pitchFamily="34" charset="0"/>
              </a:rPr>
              <a:t>Mục đích đánh giá dự án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endParaRPr lang="en-US" altLang="en-US" sz="1800" i="1">
              <a:latin typeface="Lucida Sans Unicode" panose="020B0602030504020204" pitchFamily="34" charset="0"/>
            </a:endParaRPr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0" y="928688"/>
            <a:ext cx="91440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3" name="AutoShape 50"/>
          <p:cNvSpPr>
            <a:spLocks noChangeArrowheads="1"/>
          </p:cNvSpPr>
          <p:nvPr/>
        </p:nvSpPr>
        <p:spPr bwMode="gray">
          <a:xfrm>
            <a:off x="3667125" y="2892425"/>
            <a:ext cx="2798763" cy="2420938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rgbClr val="9291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q"/>
              <a:defRPr sz="22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Verdana" panose="020B0604030504040204" pitchFamily="34" charset="0"/>
            </a:endParaRPr>
          </a:p>
        </p:txBody>
      </p:sp>
      <p:grpSp>
        <p:nvGrpSpPr>
          <p:cNvPr id="12294" name="Group 51"/>
          <p:cNvGrpSpPr>
            <a:grpSpLocks/>
          </p:cNvGrpSpPr>
          <p:nvPr/>
        </p:nvGrpSpPr>
        <p:grpSpPr bwMode="auto">
          <a:xfrm>
            <a:off x="3971925" y="2009775"/>
            <a:ext cx="2124075" cy="1852613"/>
            <a:chOff x="2057" y="862"/>
            <a:chExt cx="1549" cy="1351"/>
          </a:xfrm>
        </p:grpSpPr>
        <p:sp>
          <p:nvSpPr>
            <p:cNvPr id="12307" name="AutoShape 52"/>
            <p:cNvSpPr>
              <a:spLocks noChangeArrowheads="1"/>
            </p:cNvSpPr>
            <p:nvPr/>
          </p:nvSpPr>
          <p:spPr bwMode="gray">
            <a:xfrm>
              <a:off x="2070" y="885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2308" name="AutoShape 53"/>
            <p:cNvSpPr>
              <a:spLocks noChangeArrowheads="1"/>
            </p:cNvSpPr>
            <p:nvPr/>
          </p:nvSpPr>
          <p:spPr bwMode="gray">
            <a:xfrm>
              <a:off x="2057" y="862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2309" name="AutoShape 54"/>
            <p:cNvSpPr>
              <a:spLocks noChangeArrowheads="1"/>
            </p:cNvSpPr>
            <p:nvPr/>
          </p:nvSpPr>
          <p:spPr bwMode="gray">
            <a:xfrm>
              <a:off x="2147" y="942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33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</p:grpSp>
      <p:grpSp>
        <p:nvGrpSpPr>
          <p:cNvPr id="12295" name="Group 55"/>
          <p:cNvGrpSpPr>
            <a:grpSpLocks/>
          </p:cNvGrpSpPr>
          <p:nvPr/>
        </p:nvGrpSpPr>
        <p:grpSpPr bwMode="auto">
          <a:xfrm>
            <a:off x="2600325" y="4402138"/>
            <a:ext cx="2124075" cy="1852612"/>
            <a:chOff x="1110" y="2656"/>
            <a:chExt cx="1549" cy="1351"/>
          </a:xfrm>
        </p:grpSpPr>
        <p:sp>
          <p:nvSpPr>
            <p:cNvPr id="12304" name="AutoShape 56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2305" name="AutoShape 57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2306" name="AutoShape 58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</p:grpSp>
      <p:grpSp>
        <p:nvGrpSpPr>
          <p:cNvPr id="12296" name="Group 59"/>
          <p:cNvGrpSpPr>
            <a:grpSpLocks/>
          </p:cNvGrpSpPr>
          <p:nvPr/>
        </p:nvGrpSpPr>
        <p:grpSpPr bwMode="auto">
          <a:xfrm>
            <a:off x="5429250" y="4402138"/>
            <a:ext cx="2124075" cy="1852612"/>
            <a:chOff x="3174" y="2656"/>
            <a:chExt cx="1549" cy="1351"/>
          </a:xfrm>
        </p:grpSpPr>
        <p:sp>
          <p:nvSpPr>
            <p:cNvPr id="12301" name="AutoShape 60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2302" name="AutoShape 61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2303" name="AutoShape 62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</p:grpSp>
      <p:sp>
        <p:nvSpPr>
          <p:cNvPr id="12297" name="Text Box 63"/>
          <p:cNvSpPr txBox="1">
            <a:spLocks noChangeArrowheads="1"/>
          </p:cNvSpPr>
          <p:nvPr/>
        </p:nvSpPr>
        <p:spPr bwMode="gray">
          <a:xfrm>
            <a:off x="4400550" y="2289175"/>
            <a:ext cx="12684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q"/>
              <a:defRPr sz="22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ahoma" panose="020B0604030504040204" pitchFamily="34" charset="0"/>
              </a:rPr>
              <a:t>Đánh giá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ahoma" panose="020B0604030504040204" pitchFamily="34" charset="0"/>
              </a:rPr>
              <a:t>nhu cầu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ahoma" panose="020B0604030504040204" pitchFamily="34" charset="0"/>
              </a:rPr>
              <a:t>của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ahoma" panose="020B0604030504040204" pitchFamily="34" charset="0"/>
              </a:rPr>
              <a:t>học sinh</a:t>
            </a:r>
          </a:p>
        </p:txBody>
      </p:sp>
      <p:sp>
        <p:nvSpPr>
          <p:cNvPr id="12298" name="Text Box 64"/>
          <p:cNvSpPr txBox="1">
            <a:spLocks noChangeArrowheads="1"/>
          </p:cNvSpPr>
          <p:nvPr/>
        </p:nvSpPr>
        <p:spPr bwMode="gray">
          <a:xfrm>
            <a:off x="2874963" y="4522788"/>
            <a:ext cx="1563687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q"/>
              <a:defRPr sz="22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ahoma" panose="020B0604030504040204" pitchFamily="34" charset="0"/>
              </a:rPr>
              <a:t>Khuyến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ahoma" panose="020B0604030504040204" pitchFamily="34" charset="0"/>
              </a:rPr>
              <a:t>khích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ahoma" panose="020B0604030504040204" pitchFamily="34" charset="0"/>
              </a:rPr>
              <a:t>học tập có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ahoma" panose="020B0604030504040204" pitchFamily="34" charset="0"/>
              </a:rPr>
              <a:t>định hướng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Tahoma" panose="020B0604030504040204" pitchFamily="34" charset="0"/>
              </a:rPr>
              <a:t>chiến lược</a:t>
            </a:r>
          </a:p>
        </p:txBody>
      </p:sp>
      <p:sp>
        <p:nvSpPr>
          <p:cNvPr id="12299" name="Text Box 65"/>
          <p:cNvSpPr txBox="1">
            <a:spLocks noChangeArrowheads="1"/>
          </p:cNvSpPr>
          <p:nvPr/>
        </p:nvSpPr>
        <p:spPr bwMode="gray">
          <a:xfrm>
            <a:off x="5689600" y="4802188"/>
            <a:ext cx="15859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q"/>
              <a:defRPr sz="22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ahoma" panose="020B0604030504040204" pitchFamily="34" charset="0"/>
              </a:rPr>
              <a:t>Thể hiện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ahoma" panose="020B0604030504040204" pitchFamily="34" charset="0"/>
              </a:rPr>
              <a:t>sự tiếp thu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bg1"/>
                </a:solidFill>
                <a:latin typeface="Tahoma" panose="020B0604030504040204" pitchFamily="34" charset="0"/>
              </a:rPr>
              <a:t>của học sinh</a:t>
            </a:r>
          </a:p>
        </p:txBody>
      </p:sp>
      <p:sp>
        <p:nvSpPr>
          <p:cNvPr id="12300" name="Rectangle 66"/>
          <p:cNvSpPr>
            <a:spLocks noChangeArrowheads="1"/>
          </p:cNvSpPr>
          <p:nvPr/>
        </p:nvSpPr>
        <p:spPr bwMode="auto">
          <a:xfrm>
            <a:off x="4378325" y="4090988"/>
            <a:ext cx="13541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q"/>
              <a:defRPr sz="22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  <a:latin typeface="Verdana" panose="020B0604030504040204" pitchFamily="34" charset="0"/>
              </a:rPr>
              <a:t>Mục đích đánh giá Dự án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80"/>
          <p:cNvSpPr>
            <a:spLocks noChangeArrowheads="1"/>
          </p:cNvSpPr>
          <p:nvPr/>
        </p:nvSpPr>
        <p:spPr bwMode="gray">
          <a:xfrm>
            <a:off x="1820863" y="2274888"/>
            <a:ext cx="6777037" cy="7207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9ACE3"/>
              </a:gs>
              <a:gs pos="50000">
                <a:srgbClr val="D3EBF8"/>
              </a:gs>
              <a:gs pos="100000">
                <a:srgbClr val="49ACE3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/>
              <a:t>Phương pháp và công cụ đánh giá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341313"/>
            <a:ext cx="8218487" cy="487362"/>
          </a:xfrm>
        </p:spPr>
        <p:txBody>
          <a:bodyPr/>
          <a:lstStyle/>
          <a:p>
            <a:pPr eaLnBrk="1" hangingPunct="1"/>
            <a:r>
              <a:rPr lang="en-US" altLang="en-US" smtClean="0"/>
              <a:t>Bài 1: </a:t>
            </a:r>
            <a:r>
              <a:rPr lang="en-US" altLang="en-US" smtClean="0">
                <a:solidFill>
                  <a:srgbClr val="FF3300"/>
                </a:solidFill>
              </a:rPr>
              <a:t>Các kỹ thuật đánh giá dự án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666750" y="1189038"/>
            <a:ext cx="81883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q"/>
              <a:defRPr sz="22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FF3300"/>
                </a:solidFill>
                <a:latin typeface="Verdana" panose="020B0604030504040204" pitchFamily="34" charset="0"/>
              </a:rPr>
              <a:t>Hoạt động 2:</a:t>
            </a:r>
            <a:r>
              <a:rPr lang="en-US" altLang="en-US">
                <a:latin typeface="Verdana" panose="020B0604030504040204" pitchFamily="34" charset="0"/>
              </a:rPr>
              <a:t>  </a:t>
            </a:r>
            <a:r>
              <a:rPr lang="en-US" altLang="en-US" b="1">
                <a:solidFill>
                  <a:schemeClr val="folHlink"/>
                </a:solidFill>
                <a:latin typeface="Verdana" panose="020B0604030504040204" pitchFamily="34" charset="0"/>
              </a:rPr>
              <a:t>Mục đích đánh giá dự án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endParaRPr lang="en-US" altLang="en-US" sz="1800" i="1">
              <a:latin typeface="Lucida Sans Unicode" panose="020B0602030504020204" pitchFamily="34" charset="0"/>
            </a:endParaRPr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>
            <a:off x="0" y="928688"/>
            <a:ext cx="91440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3318" name="Group 36"/>
          <p:cNvGrpSpPr>
            <a:grpSpLocks/>
          </p:cNvGrpSpPr>
          <p:nvPr/>
        </p:nvGrpSpPr>
        <p:grpSpPr bwMode="auto">
          <a:xfrm>
            <a:off x="1798638" y="2917825"/>
            <a:ext cx="1735137" cy="2944813"/>
            <a:chOff x="720" y="1296"/>
            <a:chExt cx="1367" cy="2542"/>
          </a:xfrm>
        </p:grpSpPr>
        <p:sp>
          <p:nvSpPr>
            <p:cNvPr id="13363" name="AutoShape 37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64" name="AutoShape 38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65" name="AutoShape 39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66" name="AutoShape 40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67" name="AutoShape 41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68" name="AutoShape 42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grpSp>
          <p:nvGrpSpPr>
            <p:cNvPr id="13369" name="Group 43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3372" name="Oval 44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q"/>
                  <a:defRPr sz="2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  <p:sp>
            <p:nvSpPr>
              <p:cNvPr id="13373" name="Oval 45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q"/>
                  <a:defRPr sz="2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  <p:sp>
            <p:nvSpPr>
              <p:cNvPr id="13374" name="Oval 46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q"/>
                  <a:defRPr sz="2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  <p:sp>
            <p:nvSpPr>
              <p:cNvPr id="13375" name="Oval 47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q"/>
                  <a:defRPr sz="2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  <p:sp>
            <p:nvSpPr>
              <p:cNvPr id="13376" name="Oval 48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q"/>
                  <a:defRPr sz="2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13370" name="Text Box 49"/>
            <p:cNvSpPr txBox="1">
              <a:spLocks noChangeArrowheads="1"/>
            </p:cNvSpPr>
            <p:nvPr/>
          </p:nvSpPr>
          <p:spPr bwMode="gray">
            <a:xfrm>
              <a:off x="1238" y="1317"/>
              <a:ext cx="301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</a:rPr>
                <a:t>1</a:t>
              </a:r>
              <a:endParaRPr lang="en-US" altLang="en-US" sz="2800" b="1"/>
            </a:p>
          </p:txBody>
        </p:sp>
        <p:sp>
          <p:nvSpPr>
            <p:cNvPr id="13371" name="Text Box 50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Verdana" panose="020B0604030504040204" pitchFamily="34" charset="0"/>
                </a:rPr>
                <a:t>Bảng biểu đồ họa</a:t>
              </a:r>
              <a:endParaRPr lang="en-US" altLang="en-US" sz="2000" b="1"/>
            </a:p>
          </p:txBody>
        </p:sp>
      </p:grpSp>
      <p:grpSp>
        <p:nvGrpSpPr>
          <p:cNvPr id="13319" name="Group 51"/>
          <p:cNvGrpSpPr>
            <a:grpSpLocks/>
          </p:cNvGrpSpPr>
          <p:nvPr/>
        </p:nvGrpSpPr>
        <p:grpSpPr bwMode="auto">
          <a:xfrm>
            <a:off x="3575050" y="2917825"/>
            <a:ext cx="1731963" cy="2944813"/>
            <a:chOff x="2208" y="1296"/>
            <a:chExt cx="1365" cy="2542"/>
          </a:xfrm>
        </p:grpSpPr>
        <p:sp>
          <p:nvSpPr>
            <p:cNvPr id="13350" name="AutoShape 52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51" name="AutoShape 53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52" name="AutoShape 54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53" name="AutoShape 55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54" name="Oval 56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55" name="Oval 57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56" name="Oval 58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57" name="Oval 59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58" name="Oval 60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59" name="Text Box 61"/>
            <p:cNvSpPr txBox="1">
              <a:spLocks noChangeArrowheads="1"/>
            </p:cNvSpPr>
            <p:nvPr/>
          </p:nvSpPr>
          <p:spPr bwMode="gray">
            <a:xfrm>
              <a:off x="2726" y="1317"/>
              <a:ext cx="30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</a:rPr>
                <a:t>2</a:t>
              </a:r>
              <a:endParaRPr lang="en-US" altLang="en-US" sz="2800" b="1"/>
            </a:p>
          </p:txBody>
        </p:sp>
        <p:sp>
          <p:nvSpPr>
            <p:cNvPr id="13360" name="Text Box 62"/>
            <p:cNvSpPr txBox="1">
              <a:spLocks noChangeArrowheads="1"/>
            </p:cNvSpPr>
            <p:nvPr/>
          </p:nvSpPr>
          <p:spPr bwMode="gray">
            <a:xfrm>
              <a:off x="2256" y="1776"/>
              <a:ext cx="1296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/>
                <a:t>Quan sát và ghi chú</a:t>
              </a:r>
            </a:p>
          </p:txBody>
        </p:sp>
        <p:sp>
          <p:nvSpPr>
            <p:cNvPr id="13361" name="AutoShape 63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62" name="AutoShape 64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</p:grpSp>
      <p:grpSp>
        <p:nvGrpSpPr>
          <p:cNvPr id="13320" name="Group 65"/>
          <p:cNvGrpSpPr>
            <a:grpSpLocks/>
          </p:cNvGrpSpPr>
          <p:nvPr/>
        </p:nvGrpSpPr>
        <p:grpSpPr bwMode="auto">
          <a:xfrm>
            <a:off x="5359400" y="2917825"/>
            <a:ext cx="1735138" cy="2944813"/>
            <a:chOff x="3692" y="1296"/>
            <a:chExt cx="1367" cy="2542"/>
          </a:xfrm>
        </p:grpSpPr>
        <p:sp>
          <p:nvSpPr>
            <p:cNvPr id="13336" name="AutoShape 66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37" name="AutoShape 67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38" name="AutoShape 68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39" name="AutoShape 69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grpSp>
          <p:nvGrpSpPr>
            <p:cNvPr id="13340" name="Group 70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13345" name="Oval 7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q"/>
                  <a:defRPr sz="2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  <p:sp>
            <p:nvSpPr>
              <p:cNvPr id="13346" name="Oval 7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q"/>
                  <a:defRPr sz="2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  <p:sp>
            <p:nvSpPr>
              <p:cNvPr id="13347" name="Oval 7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q"/>
                  <a:defRPr sz="2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  <p:sp>
            <p:nvSpPr>
              <p:cNvPr id="13348" name="Oval 7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q"/>
                  <a:defRPr sz="2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  <p:sp>
            <p:nvSpPr>
              <p:cNvPr id="13349" name="Oval 7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q"/>
                  <a:defRPr sz="2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13341" name="Text Box 76"/>
            <p:cNvSpPr txBox="1">
              <a:spLocks noChangeArrowheads="1"/>
            </p:cNvSpPr>
            <p:nvPr/>
          </p:nvSpPr>
          <p:spPr bwMode="gray">
            <a:xfrm>
              <a:off x="4215" y="1317"/>
              <a:ext cx="301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</a:rPr>
                <a:t>3</a:t>
              </a:r>
              <a:endParaRPr lang="en-US" altLang="en-US" sz="2800" b="1"/>
            </a:p>
          </p:txBody>
        </p:sp>
        <p:sp>
          <p:nvSpPr>
            <p:cNvPr id="13342" name="Text Box 77"/>
            <p:cNvSpPr txBox="1">
              <a:spLocks noChangeArrowheads="1"/>
            </p:cNvSpPr>
            <p:nvPr/>
          </p:nvSpPr>
          <p:spPr bwMode="gray">
            <a:xfrm>
              <a:off x="3745" y="1776"/>
              <a:ext cx="1295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Verdana" panose="020B0604030504040204" pitchFamily="34" charset="0"/>
                </a:rPr>
                <a:t>Nhật ký học tập: văn bản, video, hình ảnh</a:t>
              </a:r>
              <a:endParaRPr lang="en-US" altLang="en-US" sz="2000" b="1"/>
            </a:p>
          </p:txBody>
        </p:sp>
        <p:sp>
          <p:nvSpPr>
            <p:cNvPr id="13343" name="AutoShape 78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44" name="AutoShape 79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</p:grpSp>
      <p:grpSp>
        <p:nvGrpSpPr>
          <p:cNvPr id="13321" name="Group 81"/>
          <p:cNvGrpSpPr>
            <a:grpSpLocks/>
          </p:cNvGrpSpPr>
          <p:nvPr/>
        </p:nvGrpSpPr>
        <p:grpSpPr bwMode="auto">
          <a:xfrm>
            <a:off x="7151688" y="2871788"/>
            <a:ext cx="1735137" cy="2944812"/>
            <a:chOff x="720" y="1296"/>
            <a:chExt cx="1367" cy="2542"/>
          </a:xfrm>
        </p:grpSpPr>
        <p:sp>
          <p:nvSpPr>
            <p:cNvPr id="13322" name="AutoShape 82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23" name="AutoShape 83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24" name="AutoShape 84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25" name="AutoShape 85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26" name="AutoShape 86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sp>
          <p:nvSpPr>
            <p:cNvPr id="13327" name="AutoShape 87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latin typeface="Verdana" panose="020B0604030504040204" pitchFamily="34" charset="0"/>
              </a:endParaRPr>
            </a:p>
          </p:txBody>
        </p:sp>
        <p:grpSp>
          <p:nvGrpSpPr>
            <p:cNvPr id="13328" name="Group 88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3331" name="Oval 89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q"/>
                  <a:defRPr sz="2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  <p:sp>
            <p:nvSpPr>
              <p:cNvPr id="13332" name="Oval 9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q"/>
                  <a:defRPr sz="2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  <p:sp>
            <p:nvSpPr>
              <p:cNvPr id="13333" name="Oval 9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q"/>
                  <a:defRPr sz="2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  <p:sp>
            <p:nvSpPr>
              <p:cNvPr id="13334" name="Oval 9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q"/>
                  <a:defRPr sz="2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  <p:sp>
            <p:nvSpPr>
              <p:cNvPr id="13335" name="Oval 9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q"/>
                  <a:defRPr sz="2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13329" name="Text Box 94"/>
            <p:cNvSpPr txBox="1">
              <a:spLocks noChangeArrowheads="1"/>
            </p:cNvSpPr>
            <p:nvPr/>
          </p:nvSpPr>
          <p:spPr bwMode="gray">
            <a:xfrm>
              <a:off x="1238" y="1317"/>
              <a:ext cx="301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b="1">
                  <a:solidFill>
                    <a:srgbClr val="000000"/>
                  </a:solidFill>
                </a:rPr>
                <a:t>4</a:t>
              </a:r>
              <a:endParaRPr lang="en-US" altLang="en-US" sz="2800" b="1"/>
            </a:p>
          </p:txBody>
        </p:sp>
        <p:sp>
          <p:nvSpPr>
            <p:cNvPr id="13330" name="Text Box 95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1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Verdana" panose="020B0604030504040204" pitchFamily="34" charset="0"/>
                </a:rPr>
                <a:t>Các cuộc họp do học sinh chủ trì</a:t>
              </a:r>
              <a:endParaRPr lang="en-US" altLang="en-US" sz="2000" b="1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341313"/>
            <a:ext cx="8218487" cy="487362"/>
          </a:xfrm>
        </p:spPr>
        <p:txBody>
          <a:bodyPr/>
          <a:lstStyle/>
          <a:p>
            <a:pPr eaLnBrk="1" hangingPunct="1"/>
            <a:r>
              <a:rPr lang="en-US" altLang="en-US" smtClean="0"/>
              <a:t>Bài 3: </a:t>
            </a:r>
            <a:r>
              <a:rPr lang="en-US" altLang="en-US" smtClean="0">
                <a:solidFill>
                  <a:srgbClr val="FF3300"/>
                </a:solidFill>
              </a:rPr>
              <a:t>Lập kế hoạch đánh giá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66750" y="1189038"/>
            <a:ext cx="818832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q"/>
              <a:defRPr sz="2200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3300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FF3300"/>
                </a:solidFill>
                <a:latin typeface="Verdana" panose="020B0604030504040204" pitchFamily="34" charset="0"/>
              </a:rPr>
              <a:t>Hoạt động 1:</a:t>
            </a:r>
            <a:r>
              <a:rPr lang="en-US" altLang="en-US">
                <a:latin typeface="Verdana" panose="020B0604030504040204" pitchFamily="34" charset="0"/>
              </a:rPr>
              <a:t>  </a:t>
            </a:r>
            <a:r>
              <a:rPr lang="en-US" altLang="en-US" b="1">
                <a:solidFill>
                  <a:schemeClr val="folHlink"/>
                </a:solidFill>
                <a:latin typeface="Verdana" panose="020B0604030504040204" pitchFamily="34" charset="0"/>
              </a:rPr>
              <a:t>Lịch trình đánh giá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endParaRPr lang="en-US" altLang="en-US" sz="1800" i="1">
              <a:latin typeface="Lucida Sans Unicode" panose="020B0602030504020204" pitchFamily="34" charset="0"/>
            </a:endParaRPr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0" y="928688"/>
            <a:ext cx="91440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4072" name="AutoShape 8"/>
          <p:cNvSpPr>
            <a:spLocks noChangeArrowheads="1"/>
          </p:cNvSpPr>
          <p:nvPr/>
        </p:nvSpPr>
        <p:spPr bwMode="gray">
          <a:xfrm>
            <a:off x="1087438" y="2844800"/>
            <a:ext cx="6948487" cy="8794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LỊCH TRÌNH ĐÁNH GIÁ</a:t>
            </a:r>
          </a:p>
        </p:txBody>
      </p:sp>
      <p:sp>
        <p:nvSpPr>
          <p:cNvPr id="14342" name="AutoShape 10"/>
          <p:cNvSpPr>
            <a:spLocks noChangeArrowheads="1"/>
          </p:cNvSpPr>
          <p:nvPr/>
        </p:nvSpPr>
        <p:spPr bwMode="gray">
          <a:xfrm>
            <a:off x="5691188" y="3852863"/>
            <a:ext cx="2971800" cy="1647825"/>
          </a:xfrm>
          <a:prstGeom prst="chevron">
            <a:avLst>
              <a:gd name="adj" fmla="val 31352"/>
            </a:avLst>
          </a:prstGeom>
          <a:gradFill rotWithShape="1">
            <a:gsLst>
              <a:gs pos="0">
                <a:srgbClr val="6D2F19"/>
              </a:gs>
              <a:gs pos="50000">
                <a:srgbClr val="EC6636"/>
              </a:gs>
              <a:gs pos="100000">
                <a:srgbClr val="6D2F19"/>
              </a:gs>
            </a:gsLst>
            <a:lin ang="270000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4075" name="AutoShape 11"/>
          <p:cNvSpPr>
            <a:spLocks noChangeArrowheads="1"/>
          </p:cNvSpPr>
          <p:nvPr/>
        </p:nvSpPr>
        <p:spPr bwMode="gray">
          <a:xfrm>
            <a:off x="3200400" y="3852863"/>
            <a:ext cx="2990850" cy="1647825"/>
          </a:xfrm>
          <a:prstGeom prst="chevron">
            <a:avLst>
              <a:gd name="adj" fmla="val 29889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344" name="Text Box 12"/>
          <p:cNvSpPr txBox="1">
            <a:spLocks noChangeArrowheads="1"/>
          </p:cNvSpPr>
          <p:nvPr/>
        </p:nvSpPr>
        <p:spPr bwMode="gray">
          <a:xfrm>
            <a:off x="3829050" y="4191000"/>
            <a:ext cx="205105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Học sinh tiến hành dự án</a:t>
            </a:r>
          </a:p>
        </p:txBody>
      </p:sp>
      <p:sp>
        <p:nvSpPr>
          <p:cNvPr id="14345" name="Text Box 13"/>
          <p:cNvSpPr txBox="1">
            <a:spLocks noChangeArrowheads="1"/>
          </p:cNvSpPr>
          <p:nvPr/>
        </p:nvSpPr>
        <p:spPr bwMode="gray">
          <a:xfrm>
            <a:off x="6257925" y="4165600"/>
            <a:ext cx="205105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Sau khi kết thúc sự án</a:t>
            </a:r>
          </a:p>
        </p:txBody>
      </p:sp>
      <p:sp>
        <p:nvSpPr>
          <p:cNvPr id="14346" name="AutoShape 14"/>
          <p:cNvSpPr>
            <a:spLocks noChangeArrowheads="1"/>
          </p:cNvSpPr>
          <p:nvPr/>
        </p:nvSpPr>
        <p:spPr bwMode="gray">
          <a:xfrm>
            <a:off x="838200" y="3852863"/>
            <a:ext cx="2971800" cy="1647825"/>
          </a:xfrm>
          <a:prstGeom prst="chevron">
            <a:avLst>
              <a:gd name="adj" fmla="val 31352"/>
            </a:avLst>
          </a:prstGeom>
          <a:gradFill rotWithShape="1">
            <a:gsLst>
              <a:gs pos="0">
                <a:srgbClr val="19296D"/>
              </a:gs>
              <a:gs pos="50000">
                <a:srgbClr val="3659EC"/>
              </a:gs>
              <a:gs pos="100000">
                <a:srgbClr val="19296D"/>
              </a:gs>
            </a:gsLst>
            <a:lin ang="270000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gray">
          <a:xfrm>
            <a:off x="1473200" y="4165600"/>
            <a:ext cx="205105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Trước khi bắt đầu dự án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086600" cy="4873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3.2. Kế hoạch đánh giá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1898650"/>
            <a:ext cx="7315200" cy="1225550"/>
            <a:chOff x="960" y="1100"/>
            <a:chExt cx="4608" cy="772"/>
          </a:xfrm>
        </p:grpSpPr>
        <p:sp>
          <p:nvSpPr>
            <p:cNvPr id="15379" name="AutoShape 4"/>
            <p:cNvSpPr>
              <a:spLocks noChangeArrowheads="1"/>
            </p:cNvSpPr>
            <p:nvPr/>
          </p:nvSpPr>
          <p:spPr bwMode="gray">
            <a:xfrm>
              <a:off x="960" y="1100"/>
              <a:ext cx="4608" cy="77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5380" name="Group 5"/>
            <p:cNvGrpSpPr>
              <a:grpSpLocks/>
            </p:cNvGrpSpPr>
            <p:nvPr/>
          </p:nvGrpSpPr>
          <p:grpSpPr bwMode="auto">
            <a:xfrm>
              <a:off x="1043" y="1176"/>
              <a:ext cx="922" cy="670"/>
              <a:chOff x="1043" y="1176"/>
              <a:chExt cx="922" cy="670"/>
            </a:xfrm>
          </p:grpSpPr>
          <p:sp>
            <p:nvSpPr>
              <p:cNvPr id="354310" name="AutoShape 6"/>
              <p:cNvSpPr>
                <a:spLocks noChangeArrowheads="1"/>
              </p:cNvSpPr>
              <p:nvPr/>
            </p:nvSpPr>
            <p:spPr bwMode="gray">
              <a:xfrm>
                <a:off x="1060" y="1176"/>
                <a:ext cx="889" cy="67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54311" name="Freeform 7"/>
              <p:cNvSpPr>
                <a:spLocks/>
              </p:cNvSpPr>
              <p:nvPr/>
            </p:nvSpPr>
            <p:spPr bwMode="gray">
              <a:xfrm>
                <a:off x="1116" y="1219"/>
                <a:ext cx="443" cy="335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54312" name="Text Box 8"/>
              <p:cNvSpPr txBox="1">
                <a:spLocks noChangeArrowheads="1"/>
              </p:cNvSpPr>
              <p:nvPr/>
            </p:nvSpPr>
            <p:spPr bwMode="gray">
              <a:xfrm>
                <a:off x="1043" y="1200"/>
                <a:ext cx="922" cy="6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Arial" charset="0"/>
                  </a:rPr>
                  <a:t>Trước 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Arial" charset="0"/>
                  </a:rPr>
                  <a:t>thực hiện </a:t>
                </a:r>
              </a:p>
              <a:p>
                <a:pPr algn="ctr">
                  <a:defRPr/>
                </a:pPr>
                <a:r>
                  <a:rPr lang="en-US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  <a:cs typeface="Arial" charset="0"/>
                  </a:rPr>
                  <a:t>dự án</a:t>
                </a:r>
              </a:p>
            </p:txBody>
          </p:sp>
        </p:grpSp>
        <p:sp>
          <p:nvSpPr>
            <p:cNvPr id="15381" name="Text Box 9"/>
            <p:cNvSpPr txBox="1">
              <a:spLocks noChangeArrowheads="1"/>
            </p:cNvSpPr>
            <p:nvPr/>
          </p:nvSpPr>
          <p:spPr bwMode="gray">
            <a:xfrm>
              <a:off x="2070" y="1227"/>
              <a:ext cx="33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3038" indent="-173038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Char char="•"/>
              </a:pPr>
              <a:r>
                <a:rPr lang="en-US" altLang="en-US" sz="2000" b="1">
                  <a:solidFill>
                    <a:srgbClr val="1C3C6A"/>
                  </a:solidFill>
                </a:rPr>
                <a:t>Biểu đồ K-W-L-H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522413" y="3270250"/>
            <a:ext cx="7316787" cy="1981200"/>
            <a:chOff x="959" y="1728"/>
            <a:chExt cx="4609" cy="1248"/>
          </a:xfrm>
        </p:grpSpPr>
        <p:sp>
          <p:nvSpPr>
            <p:cNvPr id="15373" name="AutoShape 11"/>
            <p:cNvSpPr>
              <a:spLocks noChangeArrowheads="1"/>
            </p:cNvSpPr>
            <p:nvPr/>
          </p:nvSpPr>
          <p:spPr bwMode="gray">
            <a:xfrm>
              <a:off x="959" y="1728"/>
              <a:ext cx="4609" cy="124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5374" name="Group 12"/>
            <p:cNvGrpSpPr>
              <a:grpSpLocks/>
            </p:cNvGrpSpPr>
            <p:nvPr/>
          </p:nvGrpSpPr>
          <p:grpSpPr bwMode="auto">
            <a:xfrm>
              <a:off x="1058" y="1828"/>
              <a:ext cx="890" cy="1052"/>
              <a:chOff x="1058" y="1828"/>
              <a:chExt cx="890" cy="1052"/>
            </a:xfrm>
          </p:grpSpPr>
          <p:sp>
            <p:nvSpPr>
              <p:cNvPr id="354317" name="AutoShape 13"/>
              <p:cNvSpPr>
                <a:spLocks noChangeArrowheads="1"/>
              </p:cNvSpPr>
              <p:nvPr/>
            </p:nvSpPr>
            <p:spPr bwMode="gray">
              <a:xfrm>
                <a:off x="1059" y="1828"/>
                <a:ext cx="889" cy="105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54318" name="Freeform 14"/>
              <p:cNvSpPr>
                <a:spLocks/>
              </p:cNvSpPr>
              <p:nvPr/>
            </p:nvSpPr>
            <p:spPr bwMode="gray">
              <a:xfrm>
                <a:off x="1115" y="1885"/>
                <a:ext cx="443" cy="445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378" name="Text Box 15"/>
              <p:cNvSpPr txBox="1">
                <a:spLocks noChangeArrowheads="1"/>
              </p:cNvSpPr>
              <p:nvPr/>
            </p:nvSpPr>
            <p:spPr bwMode="gray">
              <a:xfrm>
                <a:off x="1058" y="1958"/>
                <a:ext cx="889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q"/>
                  <a:defRPr sz="2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000" b="1">
                    <a:solidFill>
                      <a:srgbClr val="FFFFFF"/>
                    </a:solidFill>
                    <a:latin typeface="Tahoma" panose="020B0604030504040204" pitchFamily="34" charset="0"/>
                  </a:rPr>
                  <a:t>Trong 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000" b="1">
                    <a:solidFill>
                      <a:srgbClr val="FFFFFF"/>
                    </a:solidFill>
                    <a:latin typeface="Tahoma" panose="020B0604030504040204" pitchFamily="34" charset="0"/>
                  </a:rPr>
                  <a:t>khi 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000" b="1">
                    <a:solidFill>
                      <a:srgbClr val="FFFFFF"/>
                    </a:solidFill>
                    <a:latin typeface="Tahoma" panose="020B0604030504040204" pitchFamily="34" charset="0"/>
                  </a:rPr>
                  <a:t>thực hiện 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000" b="1">
                    <a:solidFill>
                      <a:srgbClr val="FFFFFF"/>
                    </a:solidFill>
                    <a:latin typeface="Tahoma" panose="020B0604030504040204" pitchFamily="34" charset="0"/>
                  </a:rPr>
                  <a:t>dự án</a:t>
                </a:r>
              </a:p>
            </p:txBody>
          </p:sp>
        </p:grpSp>
        <p:sp>
          <p:nvSpPr>
            <p:cNvPr id="15375" name="Text Box 16"/>
            <p:cNvSpPr txBox="1">
              <a:spLocks noChangeArrowheads="1"/>
            </p:cNvSpPr>
            <p:nvPr/>
          </p:nvSpPr>
          <p:spPr bwMode="gray">
            <a:xfrm>
              <a:off x="2073" y="1877"/>
              <a:ext cx="3384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3038" indent="-173038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Char char="•"/>
              </a:pPr>
              <a:r>
                <a:rPr lang="en-US" altLang="en-US" sz="2000">
                  <a:solidFill>
                    <a:srgbClr val="1C3C6A"/>
                  </a:solidFill>
                </a:rPr>
                <a:t>Nhật ký học tập 	</a:t>
              </a:r>
            </a:p>
            <a:p>
              <a:pPr>
                <a:spcBef>
                  <a:spcPct val="0"/>
                </a:spcBef>
                <a:buClrTx/>
                <a:buFontTx/>
                <a:buChar char="•"/>
              </a:pPr>
              <a:r>
                <a:rPr lang="en-US" altLang="en-US" sz="2000">
                  <a:solidFill>
                    <a:srgbClr val="1C3C6A"/>
                  </a:solidFill>
                </a:rPr>
                <a:t>Bản kiểm mục sự cộng tác dựa trên quan sát của giáo viên </a:t>
              </a:r>
            </a:p>
            <a:p>
              <a:pPr>
                <a:spcBef>
                  <a:spcPct val="0"/>
                </a:spcBef>
                <a:buClrTx/>
                <a:buFontTx/>
                <a:buChar char="•"/>
              </a:pPr>
              <a:r>
                <a:rPr lang="en-US" altLang="en-US" sz="2000">
                  <a:solidFill>
                    <a:srgbClr val="1C3C6A"/>
                  </a:solidFill>
                </a:rPr>
                <a:t>Bản tiêu chí đánh giá dự án 	</a:t>
              </a:r>
            </a:p>
            <a:p>
              <a:pPr>
                <a:spcBef>
                  <a:spcPct val="0"/>
                </a:spcBef>
                <a:buClrTx/>
                <a:buFontTx/>
                <a:buChar char="•"/>
              </a:pPr>
              <a:r>
                <a:rPr lang="en-US" altLang="en-US" sz="2000">
                  <a:solidFill>
                    <a:srgbClr val="1C3C6A"/>
                  </a:solidFill>
                </a:rPr>
                <a:t>Tự đánh giá bằng Bản kiểm mục cộng tác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524000" y="5403850"/>
            <a:ext cx="7300913" cy="1301750"/>
            <a:chOff x="960" y="3024"/>
            <a:chExt cx="4599" cy="820"/>
          </a:xfrm>
        </p:grpSpPr>
        <p:sp>
          <p:nvSpPr>
            <p:cNvPr id="15367" name="AutoShape 18"/>
            <p:cNvSpPr>
              <a:spLocks noChangeArrowheads="1"/>
            </p:cNvSpPr>
            <p:nvPr/>
          </p:nvSpPr>
          <p:spPr bwMode="gray">
            <a:xfrm>
              <a:off x="960" y="3024"/>
              <a:ext cx="4599" cy="82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5368" name="Group 19"/>
            <p:cNvGrpSpPr>
              <a:grpSpLocks/>
            </p:cNvGrpSpPr>
            <p:nvPr/>
          </p:nvGrpSpPr>
          <p:grpSpPr bwMode="auto">
            <a:xfrm>
              <a:off x="1053" y="3100"/>
              <a:ext cx="922" cy="671"/>
              <a:chOff x="1053" y="3100"/>
              <a:chExt cx="922" cy="671"/>
            </a:xfrm>
          </p:grpSpPr>
          <p:sp>
            <p:nvSpPr>
              <p:cNvPr id="354324" name="AutoShape 20"/>
              <p:cNvSpPr>
                <a:spLocks noChangeArrowheads="1"/>
              </p:cNvSpPr>
              <p:nvPr/>
            </p:nvSpPr>
            <p:spPr bwMode="gray">
              <a:xfrm>
                <a:off x="1060" y="3100"/>
                <a:ext cx="887" cy="671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54325" name="Freeform 21"/>
              <p:cNvSpPr>
                <a:spLocks/>
              </p:cNvSpPr>
              <p:nvPr/>
            </p:nvSpPr>
            <p:spPr bwMode="gray">
              <a:xfrm>
                <a:off x="1115" y="3143"/>
                <a:ext cx="443" cy="335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5372" name="Text Box 22"/>
              <p:cNvSpPr txBox="1">
                <a:spLocks noChangeArrowheads="1"/>
              </p:cNvSpPr>
              <p:nvPr/>
            </p:nvSpPr>
            <p:spPr bwMode="gray">
              <a:xfrm>
                <a:off x="1053" y="3117"/>
                <a:ext cx="922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FF3300"/>
                  </a:buClr>
                  <a:buSzPct val="70000"/>
                  <a:buFont typeface="Wingdings" panose="05000000000000000000" pitchFamily="2" charset="2"/>
                  <a:buChar char="q"/>
                  <a:defRPr sz="2200">
                    <a:solidFill>
                      <a:schemeClr val="folHlink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FF3300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000" b="1">
                    <a:solidFill>
                      <a:srgbClr val="FFFFFF"/>
                    </a:solidFill>
                    <a:latin typeface="Tahoma" panose="020B0604030504040204" pitchFamily="34" charset="0"/>
                  </a:rPr>
                  <a:t>Sau dự án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000" b="1">
                    <a:solidFill>
                      <a:srgbClr val="FFFFFF"/>
                    </a:solidFill>
                    <a:latin typeface="Tahoma" panose="020B0604030504040204" pitchFamily="34" charset="0"/>
                  </a:rPr>
                  <a:t>hoàn </a:t>
                </a:r>
              </a:p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2000" b="1">
                    <a:solidFill>
                      <a:srgbClr val="FFFFFF"/>
                    </a:solidFill>
                    <a:latin typeface="Tahoma" panose="020B0604030504040204" pitchFamily="34" charset="0"/>
                  </a:rPr>
                  <a:t>thành</a:t>
                </a:r>
              </a:p>
            </p:txBody>
          </p:sp>
        </p:grpSp>
        <p:sp>
          <p:nvSpPr>
            <p:cNvPr id="15369" name="Text Box 23"/>
            <p:cNvSpPr txBox="1">
              <a:spLocks noChangeArrowheads="1"/>
            </p:cNvSpPr>
            <p:nvPr/>
          </p:nvSpPr>
          <p:spPr bwMode="gray">
            <a:xfrm>
              <a:off x="2068" y="3136"/>
              <a:ext cx="338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73038" indent="-173038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q"/>
                <a:defRPr sz="2200">
                  <a:solidFill>
                    <a:schemeClr val="folHlink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3300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Char char="•"/>
              </a:pPr>
              <a:r>
                <a:rPr lang="en-US" altLang="en-US" sz="2000">
                  <a:solidFill>
                    <a:srgbClr val="1C3C6A"/>
                  </a:solidFill>
                </a:rPr>
                <a:t>Bản tiêu chí đánh giá giải quyết vấn đề </a:t>
              </a:r>
            </a:p>
            <a:p>
              <a:pPr>
                <a:spcBef>
                  <a:spcPct val="0"/>
                </a:spcBef>
                <a:buClrTx/>
                <a:buFontTx/>
                <a:buChar char="•"/>
              </a:pPr>
              <a:r>
                <a:rPr lang="en-US" altLang="en-US" sz="2000">
                  <a:solidFill>
                    <a:srgbClr val="1C3C6A"/>
                  </a:solidFill>
                </a:rPr>
                <a:t>Bản tiêu chí đánh giá dự án </a:t>
              </a:r>
            </a:p>
            <a:p>
              <a:pPr>
                <a:spcBef>
                  <a:spcPct val="0"/>
                </a:spcBef>
                <a:buClrTx/>
                <a:buFontTx/>
                <a:buChar char="•"/>
              </a:pPr>
              <a:r>
                <a:rPr lang="en-US" altLang="en-US" sz="2000">
                  <a:solidFill>
                    <a:srgbClr val="1C3C6A"/>
                  </a:solidFill>
                </a:rPr>
                <a:t>Phản hồi </a:t>
              </a: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354328" name="AutoShape 24"/>
          <p:cNvSpPr>
            <a:spLocks noChangeArrowheads="1"/>
          </p:cNvSpPr>
          <p:nvPr/>
        </p:nvSpPr>
        <p:spPr bwMode="gray">
          <a:xfrm>
            <a:off x="2514600" y="990600"/>
            <a:ext cx="5181600" cy="609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69804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cs typeface="Arial" charset="0"/>
              </a:rPr>
              <a:t>LỊCH TRÌNH ĐÁNH GIÁ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458&quot;/&gt;&lt;/object&gt;&lt;object type=&quot;3&quot; unique_id=&quot;10005&quot;&gt;&lt;property id=&quot;20148&quot; value=&quot;5&quot;/&gt;&lt;property id=&quot;20300&quot; value=&quot;Slide 2&quot;/&gt;&lt;property id=&quot;20307&quot; value=&quot;459&quot;/&gt;&lt;/object&gt;&lt;object type=&quot;3&quot; unique_id=&quot;10006&quot;&gt;&lt;property id=&quot;20148&quot; value=&quot;5&quot;/&gt;&lt;property id=&quot;20300&quot; value=&quot;Slide 3 - &amp;quot;MODULE 3 : PHÁT TRIỂN TƯ DUY PHẢN BIỆN VÀ SỰ CỘNG TÁC&amp;quot;&quot;/&gt;&lt;property id=&quot;20307&quot; value=&quot;295&quot;/&gt;&lt;/object&gt;&lt;object type=&quot;3&quot; unique_id=&quot;10007&quot;&gt;&lt;property id=&quot;20148&quot; value=&quot;5&quot;/&gt;&lt;property id=&quot;20300&quot; value=&quot;Slide 4&quot;/&gt;&lt;property id=&quot;20307&quot; value=&quot;352&quot;/&gt;&lt;/object&gt;&lt;object type=&quot;3&quot; unique_id=&quot;10008&quot;&gt;&lt;property id=&quot;20148&quot; value=&quot;5&quot;/&gt;&lt;property id=&quot;20300&quot; value=&quot;Slide 5 - &amp;quot;BÀI TẬP 1 : KÍCH THÍCH TƯ DUY BẬC CAO&amp;quot;&quot;/&gt;&lt;property id=&quot;20307&quot; value=&quot;453&quot;/&gt;&lt;/object&gt;&lt;object type=&quot;3&quot; unique_id=&quot;10009&quot;&gt;&lt;property id=&quot;20148&quot; value=&quot;5&quot;/&gt;&lt;property id=&quot;20300&quot; value=&quot;Slide 6 - &amp;quot;BÀI TẬP 1 : KÍCH THÍCH TƯ DUY BẬC CAO&amp;quot;&quot;/&gt;&lt;property id=&quot;20307&quot; value=&quot;454&quot;/&gt;&lt;/object&gt;&lt;object type=&quot;3&quot; unique_id=&quot;10010&quot;&gt;&lt;property id=&quot;20148&quot; value=&quot;5&quot;/&gt;&lt;property id=&quot;20300&quot; value=&quot;Slide 7&quot;/&gt;&lt;property id=&quot;20307&quot; value=&quot;355&quot;/&gt;&lt;/object&gt;&lt;object type=&quot;3&quot; unique_id=&quot;10011&quot;&gt;&lt;property id=&quot;20148&quot; value=&quot;5&quot;/&gt;&lt;property id=&quot;20300&quot; value=&quot;Slide 8&quot;/&gt;&lt;property id=&quot;20307&quot; value=&quot;356&quot;/&gt;&lt;/object&gt;&lt;object type=&quot;3&quot; unique_id=&quot;10012&quot;&gt;&lt;property id=&quot;20148&quot; value=&quot;5&quot;/&gt;&lt;property id=&quot;20300&quot; value=&quot;Slide 9&quot;/&gt;&lt;property id=&quot;20307&quot; value=&quot;455&quot;/&gt;&lt;/object&gt;&lt;object type=&quot;3&quot; unique_id=&quot;10013&quot;&gt;&lt;property id=&quot;20148&quot; value=&quot;5&quot;/&gt;&lt;property id=&quot;20300&quot; value=&quot;Slide 10&quot;/&gt;&lt;property id=&quot;20307&quot; value=&quot;456&quot;/&gt;&lt;/object&gt;&lt;object type=&quot;3&quot; unique_id=&quot;10014&quot;&gt;&lt;property id=&quot;20148&quot; value=&quot;5&quot;/&gt;&lt;property id=&quot;20300&quot; value=&quot;Slide 11&quot;/&gt;&lt;property id=&quot;20307&quot; value=&quot;307&quot;/&gt;&lt;/object&gt;&lt;object type=&quot;3&quot; unique_id=&quot;10015&quot;&gt;&lt;property id=&quot;20148&quot; value=&quot;5&quot;/&gt;&lt;property id=&quot;20300&quot; value=&quot;Slide 12&quot;/&gt;&lt;property id=&quot;20307&quot; value=&quot;357&quot;/&gt;&lt;/object&gt;&lt;object type=&quot;3&quot; unique_id=&quot;10016&quot;&gt;&lt;property id=&quot;20148&quot; value=&quot;5&quot;/&gt;&lt;property id=&quot;20300&quot; value=&quot;Slide 13&quot;/&gt;&lt;property id=&quot;20307&quot; value=&quot;313&quot;/&gt;&lt;/object&gt;&lt;object type=&quot;3&quot; unique_id=&quot;10017&quot;&gt;&lt;property id=&quot;20148&quot; value=&quot;5&quot;/&gt;&lt;property id=&quot;20300&quot; value=&quot;Slide 14&quot;/&gt;&lt;property id=&quot;20307&quot; value=&quot;457&quot;/&gt;&lt;/object&gt;&lt;object type=&quot;3&quot; unique_id=&quot;10018&quot;&gt;&lt;property id=&quot;20148&quot; value=&quot;5&quot;/&gt;&lt;property id=&quot;20300&quot; value=&quot;Slide 15 - &amp;quot;PLAN IT – Lập kế hoạch&amp;quot;&quot;/&gt;&lt;property id=&quot;20307&quot; value=&quot;301&quot;/&gt;&lt;/object&gt;&lt;object type=&quot;3&quot; unique_id=&quot;10019&quot;&gt;&lt;property id=&quot;20148&quot; value=&quot;5&quot;/&gt;&lt;property id=&quot;20300&quot; value=&quot;Slide 16 - &amp;quot;DO IT – Thực hiện&amp;quot;&quot;/&gt;&lt;property id=&quot;20307&quot; value=&quot;302&quot;/&gt;&lt;/object&gt;&lt;object type=&quot;3&quot; unique_id=&quot;10020&quot;&gt;&lt;property id=&quot;20148&quot; value=&quot;5&quot;/&gt;&lt;property id=&quot;20300&quot; value=&quot;Slide 17 - &amp;quot;REVIEW IT – Xem lại&amp;quot;&quot;/&gt;&lt;property id=&quot;20307&quot; value=&quot;303&quot;/&gt;&lt;/object&gt;&lt;object type=&quot;3&quot; unique_id=&quot;10021&quot;&gt;&lt;property id=&quot;20148&quot; value=&quot;5&quot;/&gt;&lt;property id=&quot;20300&quot; value=&quot;Slide 18 - &amp;quot;SHARE IT – Chia sẻ&amp;quot;&quot;/&gt;&lt;property id=&quot;20307&quot; value=&quot;304&quot;/&gt;&lt;/object&gt;&lt;object type=&quot;3&quot; unique_id=&quot;10022&quot;&gt;&lt;property id=&quot;20148&quot; value=&quot;5&quot;/&gt;&lt;property id=&quot;20300&quot; value=&quot;Slide 19&quot;/&gt;&lt;property id=&quot;20307&quot; value=&quot;314&quot;/&gt;&lt;/object&gt;&lt;/object&gt;&lt;/object&gt;&lt;/database&gt;"/>
  <p:tag name="SECTOMILLISECCONVERTED" val="1"/>
  <p:tag name="ISPRING_RESOURCE_PATHS_HASH_PRESENTER" val="fa5938a620b34c494573da8bd450273d4ccda778"/>
</p:tagLst>
</file>

<file path=ppt/theme/theme1.xml><?xml version="1.0" encoding="utf-8"?>
<a:theme xmlns:a="http://schemas.openxmlformats.org/drawingml/2006/main" name="cdb2004205gl">
  <a:themeElements>
    <a:clrScheme name="cdb2004205gl 3">
      <a:dk1>
        <a:srgbClr val="000000"/>
      </a:dk1>
      <a:lt1>
        <a:srgbClr val="FFFFFF"/>
      </a:lt1>
      <a:dk2>
        <a:srgbClr val="8B1111"/>
      </a:dk2>
      <a:lt2>
        <a:srgbClr val="C0C0C0"/>
      </a:lt2>
      <a:accent1>
        <a:srgbClr val="A0C6F8"/>
      </a:accent1>
      <a:accent2>
        <a:srgbClr val="14CAEE"/>
      </a:accent2>
      <a:accent3>
        <a:srgbClr val="FFFFFF"/>
      </a:accent3>
      <a:accent4>
        <a:srgbClr val="000000"/>
      </a:accent4>
      <a:accent5>
        <a:srgbClr val="CDDFFB"/>
      </a:accent5>
      <a:accent6>
        <a:srgbClr val="11B7D8"/>
      </a:accent6>
      <a:hlink>
        <a:srgbClr val="8963E9"/>
      </a:hlink>
      <a:folHlink>
        <a:srgbClr val="3067B8"/>
      </a:folHlink>
    </a:clrScheme>
    <a:fontScheme name="cdb2004205gl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db2004205gl 1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5gl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6321AB"/>
        </a:hlink>
        <a:folHlink>
          <a:srgbClr val="2854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205gl 3">
        <a:dk1>
          <a:srgbClr val="000000"/>
        </a:dk1>
        <a:lt1>
          <a:srgbClr val="FFFFFF"/>
        </a:lt1>
        <a:dk2>
          <a:srgbClr val="8B1111"/>
        </a:dk2>
        <a:lt2>
          <a:srgbClr val="C0C0C0"/>
        </a:lt2>
        <a:accent1>
          <a:srgbClr val="A0C6F8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CDDFFB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INTELTEMPLATE</Template>
  <TotalTime>4389</TotalTime>
  <Words>383</Words>
  <Application>Microsoft Office PowerPoint</Application>
  <PresentationFormat>On-screen Show (4:3)</PresentationFormat>
  <Paragraphs>84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Verdana</vt:lpstr>
      <vt:lpstr>Arial</vt:lpstr>
      <vt:lpstr>Tahoma</vt:lpstr>
      <vt:lpstr>Wingdings</vt:lpstr>
      <vt:lpstr>Symbol</vt:lpstr>
      <vt:lpstr>Arial Narrow</vt:lpstr>
      <vt:lpstr>Lucida Sans Unicode</vt:lpstr>
      <vt:lpstr>cdb2004205gl</vt:lpstr>
      <vt:lpstr>Default Design</vt:lpstr>
      <vt:lpstr>Adobe Photoshop Image</vt:lpstr>
      <vt:lpstr>PowerPoint Presentation</vt:lpstr>
      <vt:lpstr>PowerPoint Presentation</vt:lpstr>
      <vt:lpstr>ĐÁNH GIÁ</vt:lpstr>
      <vt:lpstr>NỘI DUNG</vt:lpstr>
      <vt:lpstr>MỤC TIÊU</vt:lpstr>
      <vt:lpstr>Bài 1: Các kỹ thuật đánh giá dự án</vt:lpstr>
      <vt:lpstr>Bài 1: Các kỹ thuật đánh giá dự án</vt:lpstr>
      <vt:lpstr>Bài 3: Lập kế hoạch đánh giá</vt:lpstr>
      <vt:lpstr>3.2. Kế hoạch đánh giá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 Teach Getting Started (ITGS)</dc:title>
  <dc:creator>Thien Hoang</dc:creator>
  <cp:lastModifiedBy>Hoang Dang</cp:lastModifiedBy>
  <cp:revision>347</cp:revision>
  <dcterms:created xsi:type="dcterms:W3CDTF">2007-07-22T13:56:56Z</dcterms:created>
  <dcterms:modified xsi:type="dcterms:W3CDTF">2016-03-21T14:20:12Z</dcterms:modified>
</cp:coreProperties>
</file>